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8"/>
  </p:handoutMasterIdLst>
  <p:sldIdLst>
    <p:sldId id="459" r:id="rId3"/>
    <p:sldId id="461" r:id="rId5"/>
    <p:sldId id="462" r:id="rId6"/>
    <p:sldId id="463" r:id="rId7"/>
    <p:sldId id="464" r:id="rId8"/>
    <p:sldId id="465" r:id="rId9"/>
    <p:sldId id="466" r:id="rId10"/>
    <p:sldId id="467" r:id="rId11"/>
    <p:sldId id="468" r:id="rId12"/>
    <p:sldId id="469" r:id="rId13"/>
    <p:sldId id="470" r:id="rId14"/>
    <p:sldId id="471" r:id="rId15"/>
    <p:sldId id="472" r:id="rId16"/>
    <p:sldId id="473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A9F"/>
    <a:srgbClr val="0000CC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584" y="-108"/>
      </p:cViewPr>
      <p:guideLst>
        <p:guide orient="horz" pos="2035"/>
        <p:guide pos="28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713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1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19968;&#21333;&#20803;\&#20864;&#25945;&#33521;&#35821;&#20843;&#24180;&#32423;&#19979;&#20876;&#31532;&#19968;&#21333;&#20803;&#31532;&#20108;&#35838;&#26102;\lesson2_&#35838;&#25991;&#24405;&#38899;_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19968;&#21333;&#20803;\&#20864;&#25945;&#33521;&#35821;&#20843;&#24180;&#32423;&#19979;&#20876;&#31532;&#19968;&#21333;&#20803;&#31532;&#20108;&#35838;&#26102;\lesson2_&#35838;&#25991;&#24405;&#38899;_128k.mp3" TargetMode="Externa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anose="02020603050405020304" pitchFamily="18" charset="0"/>
                <a:sym typeface="+mn-ea"/>
              </a:rPr>
              <a:t>Lesson 2  It’s Getting Warmer!</a:t>
            </a:r>
            <a:endParaRPr lang="en-US" altLang="zh-CN" sz="3600" b="1" i="1" dirty="0">
              <a:solidFill>
                <a:srgbClr val="0000CC"/>
              </a:solidFill>
              <a:latin typeface="Times New Roman" panose="02020603050405020304" pitchFamily="18" charset="0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07110" y="571479"/>
            <a:ext cx="7128510" cy="76944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Unit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1</a:t>
            </a:r>
            <a:r>
              <a:rPr lang="zh-CN" altLang="en-US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Spring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Is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Coming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!</a:t>
            </a:r>
            <a:endParaRPr lang="en-US" altLang="zh-CN" sz="4400" b="1" u="none" dirty="0">
              <a:solidFill>
                <a:srgbClr val="FF0000"/>
              </a:solidFill>
              <a:latin typeface="Times New Roman" panose="02020603050405020304" pitchFamily="18" charset="0"/>
              <a:ea typeface="方正黑体_GBK" charset="0"/>
              <a:cs typeface="方正黑体_GBK" charset="0"/>
            </a:endParaRPr>
          </a:p>
        </p:txBody>
      </p:sp>
      <p:pic>
        <p:nvPicPr>
          <p:cNvPr id="1229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12253" y="1565910"/>
            <a:ext cx="6119812" cy="3532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79525" y="864553"/>
            <a:ext cx="5080000" cy="35661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3.On my way to school this morning,I saw some winter jasmine blossoming.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“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on one’s way to+地点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”意为“在某人去某地的途中”,若地点为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here,there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或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home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等副词,则不用介词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to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,有时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one’s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也可用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the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代替。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I bought some fruit on my way home.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我在回家的路上买了些水果。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2" name="图片 1" descr="图片11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5844540" y="3305175"/>
            <a:ext cx="2225040" cy="211391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50950" y="837565"/>
            <a:ext cx="5986145" cy="42367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4.Some practice Tai Chi.Others sing and dance.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◆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practice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作及物动词,意为“练习;实践”,后接名词、代词或动名词作宾语。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I’ve been practicing it for weeks.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我已练习它好几周了。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practice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还可以作名词,意为“练习,训练”,既可作可数名词,又可作不可数名词。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There’s a basketball practice every </a:t>
            </a:r>
            <a:r>
              <a:rPr lang="zh-CN" altLang="en-US" sz="24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evening</a:t>
            </a:r>
            <a:r>
              <a:rPr lang="zh-CN" altLang="en-US" sz="2400" b="1" i="1" u="none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.</a:t>
            </a:r>
            <a:r>
              <a:rPr lang="zh-CN" altLang="en-US" sz="2400" b="1" u="none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每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晚都有篮球训练。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2" name="图片 1" descr="图片11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6443980" y="3569970"/>
            <a:ext cx="2225040" cy="211391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11885" y="614680"/>
            <a:ext cx="5984875" cy="450659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◆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others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作代词,意为“其他,另外”,是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other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的复数形式,表示泛指,指一定范围内除去一部分后的“其他,另一些”,但不是剩下的全部,常和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some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搭配,构成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some…others…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结构,表示“一些……其他……”。如果要特指一定范围内的除去一部分剩下的全部,则用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the others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There are many children in the park.Some are flying kites,others are playing games and the others are swimming.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公园里有许多孩子。一些在放风筝,另一些在做游戏,剩下的在游泳。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2" name="图片 1" descr="图片11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6443980" y="3569970"/>
            <a:ext cx="2225040" cy="211391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58850" y="407670"/>
            <a:ext cx="7602220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own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days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getting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sun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rises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morning.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2.Children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run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around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play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warm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feels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good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cold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winter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days.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4.The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small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big.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5.What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spring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23365" y="1220470"/>
            <a:ext cx="4411345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                                 longer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  <a:sym typeface="+mn-ea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earlier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6889750" y="2082165"/>
            <a:ext cx="11906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swings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856230" y="2541270"/>
            <a:ext cx="150685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sunshine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096260" y="3392805"/>
            <a:ext cx="32181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neither                nor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256280" y="3783330"/>
            <a:ext cx="135001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like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85280" y="4443730"/>
            <a:ext cx="1600200" cy="13716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404620" y="1028700"/>
            <a:ext cx="6362065" cy="185928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>
                <a:solidFill>
                  <a:srgbClr val="FF00FF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>
              <a:solidFill>
                <a:srgbClr val="FF00FF"/>
              </a:solidFill>
              <a:latin typeface="Times New Roman" panose="02020603050405020304" pitchFamily="18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1.Read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letter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loudly.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2.Copy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twice.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047240" y="3175000"/>
            <a:ext cx="2066925" cy="2124075"/>
          </a:xfrm>
          <a:prstGeom prst="rect">
            <a:avLst/>
          </a:prstGeom>
        </p:spPr>
      </p:pic>
      <p:sp>
        <p:nvSpPr>
          <p:cNvPr id="3" name="动作按钮: 后退或前一项 2">
            <a:hlinkClick r:id="" action="ppaction://hlinkshowjump?jump=firstslide"/>
          </p:cNvPr>
          <p:cNvSpPr/>
          <p:nvPr/>
        </p:nvSpPr>
        <p:spPr>
          <a:xfrm>
            <a:off x="6372225" y="5301615"/>
            <a:ext cx="504190" cy="431800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0189cbcca439ab3b6f[1]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166495" y="1220470"/>
            <a:ext cx="3171825" cy="2050415"/>
          </a:xfrm>
          <a:prstGeom prst="rect">
            <a:avLst/>
          </a:prstGeom>
        </p:spPr>
      </p:pic>
      <p:pic>
        <p:nvPicPr>
          <p:cNvPr id="3" name="图片 2" descr="t0194d581f7cf3a7b2f[1]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9075" y="1220470"/>
            <a:ext cx="3228975" cy="2050415"/>
          </a:xfrm>
          <a:prstGeom prst="rect">
            <a:avLst/>
          </a:prstGeom>
        </p:spPr>
      </p:pic>
      <p:pic>
        <p:nvPicPr>
          <p:cNvPr id="4" name="图片 3" descr="4d3edcf8459aca42d66dd[1]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66495" y="3960495"/>
            <a:ext cx="3354705" cy="1934210"/>
          </a:xfrm>
          <a:prstGeom prst="rect">
            <a:avLst/>
          </a:prstGeom>
        </p:spPr>
      </p:pic>
      <p:pic>
        <p:nvPicPr>
          <p:cNvPr id="5" name="图片 4" descr="207931048447[1]"/>
          <p:cNvPicPr>
            <a:picLocks noChangeAspect="1"/>
          </p:cNvPicPr>
          <p:nvPr/>
        </p:nvPicPr>
        <p:blipFill>
          <a:blip r:embed="rId4" cstate="print"/>
          <a:srcRect l="23510" b="19441"/>
          <a:stretch>
            <a:fillRect/>
          </a:stretch>
        </p:blipFill>
        <p:spPr>
          <a:xfrm>
            <a:off x="5186680" y="3960495"/>
            <a:ext cx="3341370" cy="193484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278890" y="302577"/>
            <a:ext cx="508000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Which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season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favourite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FF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93875" y="3299460"/>
            <a:ext cx="1916430" cy="518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spring</a:t>
            </a:r>
            <a:endParaRPr lang="en-US" altLang="zh-CN" sz="2800" b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19605" y="6003290"/>
            <a:ext cx="1985010" cy="518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algn="l"/>
            <a:r>
              <a:rPr lang="en-US" altLang="zh-CN" sz="2800" b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autumn</a:t>
            </a:r>
            <a:endParaRPr lang="en-US" altLang="zh-CN" sz="2800" b="1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893435" y="3299460"/>
            <a:ext cx="1579245" cy="518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summer</a:t>
            </a:r>
            <a:endParaRPr lang="en-US" altLang="zh-CN" sz="2800" b="1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890260" y="6003290"/>
            <a:ext cx="1582420" cy="518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algn="l"/>
            <a:r>
              <a:rPr lang="en-US" altLang="zh-CN" sz="2800" b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winter</a:t>
            </a:r>
            <a:endParaRPr lang="en-US" altLang="zh-CN" sz="2800" b="1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01db34a7d447a9c04f[1]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215390" y="1113790"/>
            <a:ext cx="3227705" cy="1990725"/>
          </a:xfrm>
          <a:prstGeom prst="rect">
            <a:avLst/>
          </a:prstGeom>
          <a:ln>
            <a:noFill/>
          </a:ln>
        </p:spPr>
      </p:pic>
      <p:pic>
        <p:nvPicPr>
          <p:cNvPr id="3" name="图片 2" descr="t017064f590595a90c9[1]"/>
          <p:cNvPicPr>
            <a:picLocks noChangeAspect="1"/>
          </p:cNvPicPr>
          <p:nvPr/>
        </p:nvPicPr>
        <p:blipFill>
          <a:blip r:embed="rId2" cstate="print"/>
          <a:srcRect l="23514" t="27078" r="-2119" b="-292"/>
          <a:stretch>
            <a:fillRect/>
          </a:stretch>
        </p:blipFill>
        <p:spPr>
          <a:xfrm>
            <a:off x="4982210" y="3616960"/>
            <a:ext cx="3562985" cy="2149475"/>
          </a:xfrm>
          <a:prstGeom prst="rect">
            <a:avLst/>
          </a:prstGeom>
        </p:spPr>
      </p:pic>
      <p:pic>
        <p:nvPicPr>
          <p:cNvPr id="4" name="图片 3" descr="t01e4a54520d6becaac[1]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81880" y="1113790"/>
            <a:ext cx="3531870" cy="1990725"/>
          </a:xfrm>
          <a:prstGeom prst="rect">
            <a:avLst/>
          </a:prstGeom>
        </p:spPr>
      </p:pic>
      <p:pic>
        <p:nvPicPr>
          <p:cNvPr id="5" name="图片 4" descr="0040350131[1]"/>
          <p:cNvPicPr>
            <a:picLocks noChangeAspect="1"/>
          </p:cNvPicPr>
          <p:nvPr/>
        </p:nvPicPr>
        <p:blipFill>
          <a:blip r:embed="rId4" cstate="print"/>
          <a:srcRect t="7595" r="-855"/>
          <a:stretch>
            <a:fillRect/>
          </a:stretch>
        </p:blipFill>
        <p:spPr>
          <a:xfrm>
            <a:off x="1216025" y="3616960"/>
            <a:ext cx="3369945" cy="214884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056005" y="372110"/>
            <a:ext cx="7254240" cy="518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 do you like to do in spring?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47664" y="3068960"/>
            <a:ext cx="2236470" cy="518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fly  kites</a:t>
            </a:r>
            <a:endParaRPr lang="en-US" altLang="zh-CN" sz="2800" b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82005" y="3104515"/>
            <a:ext cx="215836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swim</a:t>
            </a:r>
            <a:endParaRPr lang="en-US" altLang="zh-CN" sz="2800" b="1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77340" y="5854065"/>
            <a:ext cx="217487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ride bikes</a:t>
            </a:r>
            <a:endParaRPr lang="en-US" altLang="zh-CN" sz="2800" b="1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41670" y="5766435"/>
            <a:ext cx="204470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skate</a:t>
            </a:r>
            <a:endParaRPr lang="en-US" altLang="zh-CN" sz="2800" b="1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41755" y="934085"/>
            <a:ext cx="6459855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fontAlgn="auto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book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closed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1.It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quite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air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fresh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Shijiazhuang.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2.When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spring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comes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sun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rises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 fontAlgn="auto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before.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students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school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 fontAlgn="auto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game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next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week.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 fontAlgn="auto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29355" y="1776095"/>
            <a:ext cx="107124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warm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593215" y="3058160"/>
            <a:ext cx="11912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earlier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331640" y="3861048"/>
            <a:ext cx="174371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basketball</a:t>
            </a:r>
            <a:endParaRPr lang="zh-CN" altLang="en-US" dirty="0"/>
          </a:p>
        </p:txBody>
      </p:sp>
      <p:pic>
        <p:nvPicPr>
          <p:cNvPr id="5" name="图片 4" descr="fgg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46190" y="3880485"/>
            <a:ext cx="2294890" cy="2052955"/>
          </a:xfrm>
          <a:prstGeom prst="rect">
            <a:avLst/>
          </a:prstGeom>
        </p:spPr>
      </p:pic>
      <p:pic>
        <p:nvPicPr>
          <p:cNvPr id="7" name="lesson2_课文录音_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740352" y="1484784"/>
            <a:ext cx="512440" cy="51244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8748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07745" y="737235"/>
            <a:ext cx="7128510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temperature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Shijiazhuang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morning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call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winter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jasmine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students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countryside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3608" y="4653136"/>
            <a:ext cx="508000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Have a field trip. </a:t>
            </a:r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31925" y="2444115"/>
            <a:ext cx="9829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10℃.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516380" y="3281045"/>
            <a:ext cx="47726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 welcoming-spring flower. </a:t>
            </a:r>
            <a:endParaRPr lang="zh-CN" altLang="en-US" dirty="0"/>
          </a:p>
        </p:txBody>
      </p:sp>
      <p:pic>
        <p:nvPicPr>
          <p:cNvPr id="5" name="图片 4" descr="5c488a05afa5fae0f260ca91248c251c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11215" y="4208145"/>
            <a:ext cx="2496820" cy="1762125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544320" y="1073785"/>
            <a:ext cx="5693410" cy="34702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1.Spring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has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arrived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in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Shijiazhuang.</a:t>
            </a:r>
            <a:r>
              <a:rPr lang="en-US" altLang="zh-CN" sz="2400" b="1" u="sng" dirty="0">
                <a:solidFill>
                  <a:srgbClr val="000000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 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arrive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是不及物动词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意为“到达”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,“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arrive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in+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地点名词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”表示“到达某地”。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They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will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arrive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Guangzhou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7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p.m.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他们将在晚上七点到达广州。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reach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get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也都意为“到达”</a:t>
            </a:r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endParaRPr lang="en-US" altLang="zh-CN" sz="2400" b="1" u="none" dirty="0" smtClean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reach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是及物动词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直接接宾语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get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是不及物动词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后接介词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再接地点。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pic>
        <p:nvPicPr>
          <p:cNvPr id="2" name="图片 1" descr="图片11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6443980" y="3569970"/>
            <a:ext cx="2225040" cy="211391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23645" y="1253172"/>
            <a:ext cx="5080000" cy="277368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2.I need neither my heavy winter coat nor my boots now! 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◆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need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在本句中作实义动词,意为“需要”,其后可接名词、代词、动词不定式或动名词作宾语。注意此时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need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有人称、数及时态的变化。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He needs a car.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他需要一辆车。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2" name="图片 1" descr="图片11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5732780" y="2845435"/>
            <a:ext cx="2225040" cy="211391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79525" y="738823"/>
            <a:ext cx="5080000" cy="348226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　(1)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need to do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意为“需要做某事”,表示主动的动作。 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sth needs doing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意为“需要对某物做某事”,是主动形式表示被动概念。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(2)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need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还可作情态动词,意为“需要”,主要用于否定句和疑问句中,其后接动词原形。此时,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need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无人称、数及时态的变化。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He needn’t stay long.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他不必待很久。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2" name="图片 1" descr="图片11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5733415" y="3277235"/>
            <a:ext cx="2225040" cy="211391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86790" y="271781"/>
            <a:ext cx="6738620" cy="53174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◆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neither…nor…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表示“既不……也不……”,是一个表示并列关系的并列连词词组,连接两个并列的句子成分,表达否定的意义。当“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neither…nor…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”连接两个主语时,谓语动词遵循“就近原则”。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Neither my father nor I am going swimming.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我和爸爸都不打算去游泳。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　(1)若将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neither…nor…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变为肯定形式,就需改为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both…and…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,此时,谓语动词必须用复数形式。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2)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neither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和 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nor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都可作副词,意为“也不”,常用于句首,表示前面所说的否定陈述也适用于其他人或物,此时句子要用倒装句式。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—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I don’t have any money.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我没有钱。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—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Neither/Nor do I.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我也没有。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2" name="图片 1" descr="图片11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7057390" y="4085590"/>
            <a:ext cx="2225040" cy="211391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2702</Words>
  <Application>WPS 演示</Application>
  <PresentationFormat>全屏显示(4:3)</PresentationFormat>
  <Paragraphs>113</Paragraphs>
  <Slides>14</Slides>
  <Notes>2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9" baseType="lpstr">
      <vt:lpstr>Arial</vt:lpstr>
      <vt:lpstr>宋体</vt:lpstr>
      <vt:lpstr>Wingdings</vt:lpstr>
      <vt:lpstr>Aharoni</vt:lpstr>
      <vt:lpstr>Times New Roman</vt:lpstr>
      <vt:lpstr>NEU-F5-S92</vt:lpstr>
      <vt:lpstr>方正黑体_GBK</vt:lpstr>
      <vt:lpstr>方正书宋_GBK</vt:lpstr>
      <vt:lpstr>楷体</vt:lpstr>
      <vt:lpstr>NEU-BZ-S92</vt:lpstr>
      <vt:lpstr>NEU-HZ-S92</vt:lpstr>
      <vt:lpstr>微软雅黑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77</cp:revision>
  <dcterms:created xsi:type="dcterms:W3CDTF">2015-11-21T07:20:00Z</dcterms:created>
  <dcterms:modified xsi:type="dcterms:W3CDTF">2019-01-02T01:56:27Z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